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8" r:id="rId1"/>
  </p:sldMasterIdLst>
  <p:notesMasterIdLst>
    <p:notesMasterId r:id="rId27"/>
  </p:notesMasterIdLst>
  <p:handoutMasterIdLst>
    <p:handoutMasterId r:id="rId28"/>
  </p:handoutMasterIdLst>
  <p:sldIdLst>
    <p:sldId id="327" r:id="rId2"/>
    <p:sldId id="328" r:id="rId3"/>
    <p:sldId id="274" r:id="rId4"/>
    <p:sldId id="301" r:id="rId5"/>
    <p:sldId id="295" r:id="rId6"/>
    <p:sldId id="320" r:id="rId7"/>
    <p:sldId id="321" r:id="rId8"/>
    <p:sldId id="329" r:id="rId9"/>
    <p:sldId id="332" r:id="rId10"/>
    <p:sldId id="330" r:id="rId11"/>
    <p:sldId id="333" r:id="rId12"/>
    <p:sldId id="326" r:id="rId13"/>
    <p:sldId id="323" r:id="rId14"/>
    <p:sldId id="334" r:id="rId15"/>
    <p:sldId id="303" r:id="rId16"/>
    <p:sldId id="288" r:id="rId17"/>
    <p:sldId id="324" r:id="rId18"/>
    <p:sldId id="325" r:id="rId19"/>
    <p:sldId id="331" r:id="rId20"/>
    <p:sldId id="305" r:id="rId21"/>
    <p:sldId id="298" r:id="rId22"/>
    <p:sldId id="314" r:id="rId23"/>
    <p:sldId id="315" r:id="rId24"/>
    <p:sldId id="290" r:id="rId25"/>
    <p:sldId id="296" r:id="rId26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42" autoAdjust="0"/>
  </p:normalViewPr>
  <p:slideViewPr>
    <p:cSldViewPr snapToGrid="0" snapToObjects="1">
      <p:cViewPr varScale="1">
        <p:scale>
          <a:sx n="118" d="100"/>
          <a:sy n="118" d="100"/>
        </p:scale>
        <p:origin x="1404" y="9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73" d="100"/>
          <a:sy n="73" d="100"/>
        </p:scale>
        <p:origin x="265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FDF9A1-FE20-4BD5-B2AF-2FC0DD8B324C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94D0A7-7A57-438A-8C38-91CE328934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5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1363DD-67A4-4CA0-87A0-B99BF16D32CD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38A499-CAAE-416D-895A-73AA51F0C2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53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Welcome. Thank</a:t>
            </a:r>
            <a:r>
              <a:rPr lang="en-US" sz="1400" baseline="0" dirty="0" smtClean="0"/>
              <a:t> you for attending.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Introductions to City Staff</a:t>
            </a:r>
            <a:endParaRPr lang="en-US" sz="1400" dirty="0" smtClean="0"/>
          </a:p>
          <a:p>
            <a:endParaRPr lang="en-US" sz="1400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128E5-2956-43A1-BF73-D4CD089A7A3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05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128E5-2956-43A1-BF73-D4CD089A7A3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471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128E5-2956-43A1-BF73-D4CD089A7A3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09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128E5-2956-43A1-BF73-D4CD089A7A3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467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128E5-2956-43A1-BF73-D4CD089A7A3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836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8A499-CAAE-416D-895A-73AA51F0C2F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593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128E5-2956-43A1-BF73-D4CD089A7A3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056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128E5-2956-43A1-BF73-D4CD089A7A3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882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Welcome. Thank</a:t>
            </a:r>
            <a:r>
              <a:rPr lang="en-US" sz="1400" baseline="0" dirty="0" smtClean="0"/>
              <a:t> you for attending.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Introductions to City Staff</a:t>
            </a:r>
            <a:endParaRPr lang="en-US" sz="1400" dirty="0" smtClean="0"/>
          </a:p>
          <a:p>
            <a:endParaRPr lang="en-US" sz="1400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128E5-2956-43A1-BF73-D4CD089A7A3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714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The topics </a:t>
            </a:r>
            <a:r>
              <a:rPr lang="en-US" sz="1300" dirty="0" smtClean="0"/>
              <a:t>we </a:t>
            </a:r>
            <a:r>
              <a:rPr lang="en-US" sz="1300" dirty="0"/>
              <a:t>will be covering include those listed on the screen</a:t>
            </a:r>
            <a:r>
              <a:rPr lang="en-US" sz="1300" dirty="0" smtClean="0"/>
              <a:t>:</a:t>
            </a:r>
          </a:p>
          <a:p>
            <a:endParaRPr lang="en-US" sz="13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128E5-2956-43A1-BF73-D4CD089A7A3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589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128E5-2956-43A1-BF73-D4CD089A7A3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45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COUNCIL PRESENTATION ON FEB</a:t>
            </a:r>
            <a:r>
              <a:rPr lang="en-US" baseline="0" dirty="0" smtClean="0"/>
              <a:t> 14, 2022 MTG.</a:t>
            </a:r>
          </a:p>
          <a:p>
            <a:r>
              <a:rPr lang="en-US" baseline="0" dirty="0" smtClean="0"/>
              <a:t>Couple residents expressed their desire for brick sidewalks and narrower street widths</a:t>
            </a:r>
          </a:p>
          <a:p>
            <a:r>
              <a:rPr lang="en-US" baseline="0" dirty="0" smtClean="0"/>
              <a:t>Council requested staff to ask residents for additional feedback on these design features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8A499-CAAE-416D-895A-73AA51F0C2F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30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8A499-CAAE-416D-895A-73AA51F0C2F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09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8A499-CAAE-416D-895A-73AA51F0C2F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605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8A499-CAAE-416D-895A-73AA51F0C2F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267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8A499-CAAE-416D-895A-73AA51F0C2F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117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5" y="110787"/>
            <a:ext cx="601418" cy="5405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781" y="4786589"/>
            <a:ext cx="9191695" cy="370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401956"/>
            <a:ext cx="9144000" cy="1133275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35232"/>
            <a:ext cx="9168914" cy="36751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2" y="-39866"/>
            <a:ext cx="9228017" cy="5190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926640"/>
            <a:ext cx="7772400" cy="1102519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DIVIDERS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99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3" y="-39866"/>
            <a:ext cx="9228019" cy="519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926640"/>
            <a:ext cx="7772400" cy="1102519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DIVIDERS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008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ition-slide-bridge-stree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989"/>
            <a:ext cx="9180263" cy="5168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926640"/>
            <a:ext cx="7772400" cy="1102519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DIVIDERS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286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ublincurve_primary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59"/>
          <a:stretch/>
        </p:blipFill>
        <p:spPr>
          <a:xfrm>
            <a:off x="1" y="798513"/>
            <a:ext cx="9152466" cy="43449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21101"/>
            <a:ext cx="7772400" cy="1208708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2550">
                <a:solidFill>
                  <a:srgbClr val="C4D73A"/>
                </a:solidFill>
                <a:latin typeface="Tahoma" pitchFamily="34" charset="0"/>
                <a:cs typeface="Tahom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37619"/>
            <a:ext cx="7772400" cy="1102519"/>
          </a:xfrm>
        </p:spPr>
        <p:txBody>
          <a:bodyPr>
            <a:noAutofit/>
          </a:bodyPr>
          <a:lstStyle>
            <a:lvl1pPr algn="l">
              <a:defRPr sz="3750" b="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5644" y="307249"/>
            <a:ext cx="1433957" cy="49126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307249"/>
            <a:ext cx="3806825" cy="232637"/>
          </a:xfrm>
        </p:spPr>
        <p:txBody>
          <a:bodyPr>
            <a:normAutofit/>
          </a:bodyPr>
          <a:lstStyle>
            <a:lvl1pPr>
              <a:buFontTx/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dirty="0" smtClean="0"/>
              <a:t>Month 10, 2011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1" y="539885"/>
            <a:ext cx="3806825" cy="229464"/>
          </a:xfrm>
        </p:spPr>
        <p:txBody>
          <a:bodyPr>
            <a:normAutofit/>
          </a:bodyPr>
          <a:lstStyle>
            <a:lvl1pPr>
              <a:buFontTx/>
              <a:buNone/>
              <a:defRPr sz="9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dirty="0" smtClean="0"/>
              <a:t>DEPARTMENT TITLE</a:t>
            </a:r>
          </a:p>
        </p:txBody>
      </p:sp>
    </p:spTree>
    <p:extLst>
      <p:ext uri="{BB962C8B-B14F-4D97-AF65-F5344CB8AC3E}">
        <p14:creationId xmlns:p14="http://schemas.microsoft.com/office/powerpoint/2010/main" val="2487749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P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80" y="755374"/>
            <a:ext cx="7904921" cy="506896"/>
          </a:xfrm>
        </p:spPr>
        <p:txBody>
          <a:bodyPr>
            <a:normAutofit/>
          </a:bodyPr>
          <a:lstStyle>
            <a:lvl1pPr algn="l">
              <a:defRPr sz="2100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880" y="1425578"/>
            <a:ext cx="7904920" cy="2550075"/>
          </a:xfrm>
        </p:spPr>
        <p:txBody>
          <a:bodyPr/>
          <a:lstStyle>
            <a:lvl1pPr>
              <a:buNone/>
              <a:defRPr sz="1350">
                <a:solidFill>
                  <a:srgbClr val="0BA553"/>
                </a:solidFill>
                <a:latin typeface="Tahoma" pitchFamily="34" charset="0"/>
                <a:cs typeface="Tahoma" pitchFamily="34" charset="0"/>
              </a:defRPr>
            </a:lvl1pPr>
            <a:lvl2pPr>
              <a:buFont typeface="Wingdings" pitchFamily="2" charset="2"/>
              <a:buChar char="§"/>
              <a:defRPr sz="135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2pPr>
            <a:lvl3pPr>
              <a:defRPr sz="1200" baseline="0">
                <a:latin typeface="Tahoma" pitchFamily="34" charset="0"/>
                <a:cs typeface="Tahoma" pitchFamily="34" charset="0"/>
              </a:defRPr>
            </a:lvl3pPr>
            <a:lvl4pPr>
              <a:defRPr>
                <a:latin typeface="Tahoma" pitchFamily="34" charset="0"/>
                <a:cs typeface="Tahoma" pitchFamily="34" charset="0"/>
              </a:defRPr>
            </a:lvl4pPr>
            <a:lvl5pPr>
              <a:defRPr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9" name="Picture 8" descr="dublincurve_primary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852"/>
          <a:stretch/>
        </p:blipFill>
        <p:spPr>
          <a:xfrm>
            <a:off x="1" y="3625057"/>
            <a:ext cx="9152466" cy="15184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25928" y="4561843"/>
            <a:ext cx="659172" cy="766288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81881" y="346075"/>
            <a:ext cx="7904919" cy="280988"/>
          </a:xfrm>
        </p:spPr>
        <p:txBody>
          <a:bodyPr>
            <a:normAutofit/>
          </a:bodyPr>
          <a:lstStyle>
            <a:lvl1pPr>
              <a:buNone/>
              <a:defRPr sz="9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dirty="0" smtClean="0"/>
              <a:t>PowerPoint Name / Section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436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467" y="1"/>
            <a:ext cx="9152467" cy="5143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25928" y="4561843"/>
            <a:ext cx="659172" cy="766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003853"/>
            <a:ext cx="7772400" cy="3322879"/>
          </a:xfrm>
        </p:spPr>
        <p:txBody>
          <a:bodyPr anchor="ctr">
            <a:normAutofit/>
          </a:bodyPr>
          <a:lstStyle>
            <a:lvl1pPr algn="l">
              <a:defRPr sz="2700" b="0" cap="none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360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938" y="916190"/>
            <a:ext cx="7551683" cy="35892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055" y="916190"/>
            <a:ext cx="4127416" cy="35892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330825" y="915988"/>
            <a:ext cx="3355975" cy="198486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78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7821" y="970585"/>
            <a:ext cx="3409567" cy="36240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32131" y="970585"/>
            <a:ext cx="3635086" cy="36240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733097"/>
            <a:ext cx="9144000" cy="40596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781" y="4786589"/>
            <a:ext cx="9191695" cy="37022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-22225" y="0"/>
            <a:ext cx="9191625" cy="478631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ert 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Insert Full Page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579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3" y="-39866"/>
            <a:ext cx="9228019" cy="51907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926640"/>
            <a:ext cx="7772400" cy="1102519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DIVIDERS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311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2" y="-39866"/>
            <a:ext cx="9228017" cy="519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926640"/>
            <a:ext cx="7772400" cy="1102519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DIVIDERS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388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3122" y="-1"/>
            <a:ext cx="9172036" cy="7401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22781" y="4786589"/>
            <a:ext cx="9191695" cy="37022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2094" y="167756"/>
            <a:ext cx="7524706" cy="407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18" y="916190"/>
            <a:ext cx="7408333" cy="2588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6" r:id="rId3"/>
    <p:sldLayoutId id="2147483683" r:id="rId4"/>
    <p:sldLayoutId id="2147483684" r:id="rId5"/>
    <p:sldLayoutId id="2147483685" r:id="rId6"/>
    <p:sldLayoutId id="2147483691" r:id="rId7"/>
    <p:sldLayoutId id="2147483687" r:id="rId8"/>
    <p:sldLayoutId id="2147483688" r:id="rId9"/>
    <p:sldLayoutId id="2147483689" r:id="rId10"/>
    <p:sldLayoutId id="2147483690" r:id="rId11"/>
    <p:sldLayoutId id="2147483692" r:id="rId12"/>
    <p:sldLayoutId id="2147483693" r:id="rId13"/>
    <p:sldLayoutId id="2147483694" r:id="rId14"/>
    <p:sldLayoutId id="2147483695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rgbClr val="595959"/>
          </a:solidFill>
          <a:latin typeface="Tahoma"/>
          <a:ea typeface="+mj-ea"/>
          <a:cs typeface="Tahoma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130000"/>
        <a:buFontTx/>
        <a:buNone/>
        <a:defRPr sz="2000" kern="1200">
          <a:solidFill>
            <a:schemeClr val="tx1">
              <a:lumMod val="50000"/>
              <a:lumOff val="50000"/>
            </a:schemeClr>
          </a:solidFill>
          <a:latin typeface="Tahoma"/>
          <a:ea typeface="+mn-ea"/>
          <a:cs typeface="Tahoma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130000"/>
        <a:buFont typeface="Arial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Tahoma"/>
          <a:ea typeface="+mn-ea"/>
          <a:cs typeface="Tahoma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130000"/>
        <a:buFont typeface="Arial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Tahoma"/>
          <a:ea typeface="+mn-ea"/>
          <a:cs typeface="Tahoma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130000"/>
        <a:buFont typeface="Arial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Tahoma"/>
          <a:ea typeface="+mn-ea"/>
          <a:cs typeface="Tahoma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130000"/>
        <a:buFont typeface="Arial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Tahoma"/>
          <a:ea typeface="+mn-ea"/>
          <a:cs typeface="Tahoma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bgable@dublin.oh.u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mailto:krichardson@dublin.oh.u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880282"/>
            <a:ext cx="9144000" cy="16549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WELCOME </a:t>
            </a:r>
            <a:br>
              <a:rPr lang="en-US" sz="2800" dirty="0" smtClean="0"/>
            </a:br>
            <a:r>
              <a:rPr lang="en-US" sz="2800" dirty="0" smtClean="0"/>
              <a:t>Franklin Street Improvements</a:t>
            </a:r>
            <a:br>
              <a:rPr lang="en-US" sz="2800" dirty="0" smtClean="0"/>
            </a:br>
            <a:r>
              <a:rPr lang="en-US" sz="2800" dirty="0" smtClean="0"/>
              <a:t>Public Meeting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0" y="2614477"/>
            <a:ext cx="9168914" cy="367512"/>
          </a:xfrm>
        </p:spPr>
        <p:txBody>
          <a:bodyPr>
            <a:normAutofit/>
          </a:bodyPr>
          <a:lstStyle/>
          <a:p>
            <a:r>
              <a:rPr lang="en-US" dirty="0" smtClean="0"/>
              <a:t>DIVISION OF ENGINEERING</a:t>
            </a:r>
            <a:endParaRPr lang="en-US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0" y="3055143"/>
            <a:ext cx="9144000" cy="101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Tx/>
              <a:buNone/>
              <a:defRPr sz="1400" kern="1200">
                <a:solidFill>
                  <a:srgbClr val="7F7F7F"/>
                </a:solidFill>
                <a:latin typeface="Tahoma"/>
                <a:ea typeface="+mn-ea"/>
                <a:cs typeface="Tahoma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/>
                <a:ea typeface="+mn-ea"/>
                <a:cs typeface="Tahoma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/>
                <a:ea typeface="+mn-ea"/>
                <a:cs typeface="Tahoma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/>
                <a:ea typeface="+mn-ea"/>
                <a:cs typeface="Tahoma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Tahoma"/>
                <a:ea typeface="+mn-ea"/>
                <a:cs typeface="Tahoma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April 20, 2022</a:t>
            </a:r>
          </a:p>
          <a:p>
            <a:endParaRPr lang="en-US" sz="1200" dirty="0"/>
          </a:p>
          <a:p>
            <a:r>
              <a:rPr lang="en-US" sz="1200" dirty="0" smtClean="0"/>
              <a:t>We will begin the presentation shortly. </a:t>
            </a:r>
          </a:p>
          <a:p>
            <a:r>
              <a:rPr lang="en-US" sz="1200" dirty="0" smtClean="0"/>
              <a:t>You will be notified when the meeting starts.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4063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4625" y="940058"/>
            <a:ext cx="4457227" cy="3837072"/>
          </a:xfrm>
        </p:spPr>
        <p:txBody>
          <a:bodyPr numCol="1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u="sng" dirty="0" smtClean="0"/>
              <a:t>Roadway Design </a:t>
            </a:r>
            <a:r>
              <a:rPr lang="en-US" sz="1600" u="sng" dirty="0"/>
              <a:t>#</a:t>
            </a:r>
            <a:r>
              <a:rPr lang="en-US" sz="1600" u="sng" dirty="0" smtClean="0"/>
              <a:t>1 - </a:t>
            </a:r>
            <a:endParaRPr lang="en-US" sz="1600" u="sng" dirty="0"/>
          </a:p>
          <a:p>
            <a:pPr marL="919163" lvl="1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22 foot </a:t>
            </a:r>
            <a:r>
              <a:rPr lang="en-US" sz="1400" dirty="0"/>
              <a:t>wide </a:t>
            </a:r>
            <a:r>
              <a:rPr lang="en-US" sz="1400" dirty="0" smtClean="0"/>
              <a:t>Sells to John Wright</a:t>
            </a:r>
          </a:p>
          <a:p>
            <a:pPr marL="1198563" lvl="2" indent="-342900">
              <a:buFont typeface="Arial" panose="020B0604020202020204" pitchFamily="34" charset="0"/>
              <a:buChar char="•"/>
            </a:pPr>
            <a:r>
              <a:rPr lang="en-US" sz="1200" dirty="0"/>
              <a:t>On-street parking on the </a:t>
            </a:r>
            <a:r>
              <a:rPr lang="en-US" sz="1200" dirty="0" smtClean="0"/>
              <a:t>both sides</a:t>
            </a:r>
            <a:endParaRPr lang="en-US" sz="1400" dirty="0" smtClean="0"/>
          </a:p>
          <a:p>
            <a:pPr marL="919163" lvl="1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20 </a:t>
            </a:r>
            <a:r>
              <a:rPr lang="en-US" sz="1400" dirty="0"/>
              <a:t>foot wide John </a:t>
            </a:r>
            <a:r>
              <a:rPr lang="en-US" sz="1400" dirty="0" smtClean="0"/>
              <a:t>Wright </a:t>
            </a:r>
            <a:r>
              <a:rPr lang="en-US" sz="1400" dirty="0"/>
              <a:t>to </a:t>
            </a:r>
            <a:r>
              <a:rPr lang="en-US" sz="1400" dirty="0" smtClean="0"/>
              <a:t>Waterford</a:t>
            </a:r>
          </a:p>
          <a:p>
            <a:pPr marL="1198563" lvl="2" indent="-342900">
              <a:buFont typeface="Arial" panose="020B0604020202020204" pitchFamily="34" charset="0"/>
              <a:buChar char="•"/>
            </a:pPr>
            <a:r>
              <a:rPr lang="en-US" sz="1200" dirty="0"/>
              <a:t>On-street parking on the </a:t>
            </a:r>
            <a:r>
              <a:rPr lang="en-US" sz="1200" dirty="0" smtClean="0"/>
              <a:t>east side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u="sng" dirty="0" smtClean="0"/>
              <a:t>Roadway Design #2 - </a:t>
            </a:r>
            <a:endParaRPr lang="en-US" sz="1600" u="sng" dirty="0"/>
          </a:p>
          <a:p>
            <a:pPr marL="919163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20 </a:t>
            </a:r>
            <a:r>
              <a:rPr lang="en-US" sz="1400" dirty="0" smtClean="0"/>
              <a:t>foot </a:t>
            </a:r>
            <a:r>
              <a:rPr lang="en-US" sz="1400" dirty="0"/>
              <a:t>wide Sells </a:t>
            </a:r>
            <a:r>
              <a:rPr lang="en-US" sz="1400" dirty="0" smtClean="0"/>
              <a:t>to Waterford</a:t>
            </a:r>
          </a:p>
          <a:p>
            <a:pPr marL="1198563" lvl="2" indent="-342900">
              <a:buFont typeface="Arial" panose="020B0604020202020204" pitchFamily="34" charset="0"/>
              <a:buChar char="•"/>
            </a:pPr>
            <a:r>
              <a:rPr lang="en-US" sz="1200" dirty="0" smtClean="0"/>
              <a:t>On-street parking on the east side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Concrete </a:t>
            </a:r>
            <a:r>
              <a:rPr lang="en-US" sz="1600" dirty="0"/>
              <a:t>curb &amp; gutter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Pedestrian </a:t>
            </a:r>
            <a:r>
              <a:rPr lang="en-US" sz="1600" dirty="0"/>
              <a:t>walkway on both sides</a:t>
            </a:r>
          </a:p>
          <a:p>
            <a:pPr marL="919163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5 foot </a:t>
            </a:r>
            <a:r>
              <a:rPr lang="en-US" sz="1400" dirty="0" smtClean="0"/>
              <a:t>wide</a:t>
            </a:r>
            <a:endParaRPr lang="en-US" sz="1400" dirty="0"/>
          </a:p>
          <a:p>
            <a:pPr marL="919163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Brick or concrete material options.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Additional street trees at regular intervals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ROADWAY OPTIONS – DESIGN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72" r="-173"/>
          <a:stretch/>
        </p:blipFill>
        <p:spPr>
          <a:xfrm>
            <a:off x="5031852" y="1166885"/>
            <a:ext cx="3917768" cy="277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 – DESIGN #1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4" t="2716" r="279"/>
          <a:stretch/>
        </p:blipFill>
        <p:spPr>
          <a:xfrm>
            <a:off x="102357" y="812041"/>
            <a:ext cx="8983707" cy="391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5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 – DESIGN #2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26" y="739895"/>
            <a:ext cx="8857291" cy="400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3" t="5190" b="601"/>
          <a:stretch/>
        </p:blipFill>
        <p:spPr>
          <a:xfrm>
            <a:off x="4127836" y="2193399"/>
            <a:ext cx="4860631" cy="258331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PARKING EFFECTS – DESIGN #1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64"/>
          <a:stretch/>
        </p:blipFill>
        <p:spPr>
          <a:xfrm>
            <a:off x="0" y="833352"/>
            <a:ext cx="9085894" cy="1411705"/>
          </a:xfrm>
          <a:prstGeom prst="rect">
            <a:avLst/>
          </a:prstGeom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0" y="2571286"/>
            <a:ext cx="4383921" cy="2067635"/>
          </a:xfrm>
        </p:spPr>
        <p:txBody>
          <a:bodyPr numCol="1">
            <a:normAutofit/>
          </a:bodyPr>
          <a:lstStyle/>
          <a:p>
            <a:r>
              <a:rPr lang="en-US" sz="1600" b="1" u="sng" dirty="0" smtClean="0"/>
              <a:t>Roadway movements Design #1: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u="sng" dirty="0" smtClean="0"/>
              <a:t>Yield condition for opposing traffic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u="sng" dirty="0" smtClean="0"/>
              <a:t>Both vehicles meander around parked vehicles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u="sng" dirty="0" smtClean="0"/>
              <a:t>Best option for speed control with parking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u="sng" dirty="0" smtClean="0"/>
              <a:t>Roadway layout requires a 22 foot roadway width minimum</a:t>
            </a:r>
            <a:endParaRPr lang="en-US" sz="1400" u="sng" dirty="0"/>
          </a:p>
        </p:txBody>
      </p:sp>
    </p:spTree>
    <p:extLst>
      <p:ext uri="{BB962C8B-B14F-4D97-AF65-F5344CB8AC3E}">
        <p14:creationId xmlns:p14="http://schemas.microsoft.com/office/powerpoint/2010/main" val="205336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PARKING EFFECTS – DESIGN #2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4" t="3935" r="1854"/>
          <a:stretch/>
        </p:blipFill>
        <p:spPr>
          <a:xfrm>
            <a:off x="4599294" y="2303088"/>
            <a:ext cx="4292221" cy="2450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4790" y="784747"/>
            <a:ext cx="6114196" cy="1491267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85720" y="2485600"/>
            <a:ext cx="4513574" cy="2291116"/>
          </a:xfrm>
        </p:spPr>
        <p:txBody>
          <a:bodyPr numCol="1">
            <a:normAutofit/>
          </a:bodyPr>
          <a:lstStyle/>
          <a:p>
            <a:r>
              <a:rPr lang="en-US" sz="1600" b="1" u="sng" dirty="0" smtClean="0"/>
              <a:t>Roadway movements Design #2: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u="sng" dirty="0" smtClean="0"/>
              <a:t>Yield condition for opposing traffic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u="sng" dirty="0" smtClean="0"/>
              <a:t>Only northbound vehicles meander around parked vehicles.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u="sng" dirty="0" smtClean="0"/>
              <a:t>Southbound vehicles are free-flowing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u="sng" dirty="0" smtClean="0"/>
              <a:t>Will help control speeds with parking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u="sng" dirty="0" smtClean="0"/>
              <a:t>20 foot roadway width minimum for emergency vehicles</a:t>
            </a:r>
            <a:endParaRPr lang="en-US" sz="1400" u="sng" dirty="0"/>
          </a:p>
        </p:txBody>
      </p:sp>
    </p:spTree>
    <p:extLst>
      <p:ext uri="{BB962C8B-B14F-4D97-AF65-F5344CB8AC3E}">
        <p14:creationId xmlns:p14="http://schemas.microsoft.com/office/powerpoint/2010/main" val="25462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UTILITY BURIAL UPDATES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3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446" y="916190"/>
            <a:ext cx="4509880" cy="358924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Relocate overhead utilities, both power and telecommunications to underground from Franklin Street to South High Street and from West Bridge Street to Waterford Drive</a:t>
            </a:r>
          </a:p>
          <a:p>
            <a:r>
              <a:rPr lang="en-US" sz="18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AEP distribution primary to be relocated from South High Street to Franklin Street (underground)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UTILITY BURIAL OVERVIEW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914" y="33975"/>
            <a:ext cx="2559664" cy="50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6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UTILITY BURIAL OVERVIEW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73" b="656"/>
          <a:stretch/>
        </p:blipFill>
        <p:spPr>
          <a:xfrm>
            <a:off x="920403" y="730154"/>
            <a:ext cx="7391084" cy="405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UTILITY BURIAL OVERVIEW – EASEMENT EXAMPLES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304775" y="3928849"/>
            <a:ext cx="3896436" cy="684093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2900" b="1" dirty="0" smtClean="0">
                <a:solidFill>
                  <a:srgbClr val="00B050"/>
                </a:solidFill>
              </a:rPr>
              <a:t>Easement Area Plan</a:t>
            </a:r>
          </a:p>
          <a:p>
            <a:pPr algn="ctr"/>
            <a:r>
              <a:rPr lang="en-US" sz="2200" b="1" dirty="0" smtClean="0"/>
              <a:t>Rear lot from Mill lane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5056495" y="3858052"/>
            <a:ext cx="3896436" cy="7548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Tx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/>
                <a:ea typeface="+mn-ea"/>
                <a:cs typeface="Tahoma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/>
                <a:ea typeface="+mn-ea"/>
                <a:cs typeface="Tahoma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/>
                <a:ea typeface="+mn-ea"/>
                <a:cs typeface="Tahoma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/>
                <a:ea typeface="+mn-ea"/>
                <a:cs typeface="Tahoma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Char char="•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/>
                <a:ea typeface="+mn-ea"/>
                <a:cs typeface="Tahoma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dirty="0">
                <a:solidFill>
                  <a:srgbClr val="00B050"/>
                </a:solidFill>
              </a:rPr>
              <a:t>Easement Area </a:t>
            </a:r>
            <a:r>
              <a:rPr lang="en-US" sz="2200" b="1" dirty="0" smtClean="0">
                <a:solidFill>
                  <a:srgbClr val="00B050"/>
                </a:solidFill>
              </a:rPr>
              <a:t>Plan</a:t>
            </a:r>
            <a:endParaRPr lang="en-US" sz="2200" b="1" dirty="0">
              <a:solidFill>
                <a:srgbClr val="00B050"/>
              </a:solidFill>
            </a:endParaRPr>
          </a:p>
          <a:p>
            <a:pPr algn="ctr"/>
            <a:r>
              <a:rPr lang="en-US" sz="1700" b="1" dirty="0" smtClean="0"/>
              <a:t>Front Lot on Franklin Street</a:t>
            </a:r>
            <a:endParaRPr lang="en-US" sz="17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24"/>
          <a:stretch/>
        </p:blipFill>
        <p:spPr>
          <a:xfrm>
            <a:off x="0" y="1175956"/>
            <a:ext cx="4505986" cy="2584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02"/>
          <a:stretch/>
        </p:blipFill>
        <p:spPr>
          <a:xfrm>
            <a:off x="4817660" y="1176301"/>
            <a:ext cx="4253756" cy="258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UTILITY BURIAL - EASEMENTS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43802" y="1287280"/>
            <a:ext cx="7814044" cy="321438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Easement sizes have been reduced as much as 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</a:t>
            </a:r>
            <a:r>
              <a:rPr lang="en-US" sz="1600" dirty="0" smtClean="0"/>
              <a:t>ransformers &amp; pedestals have been moved to the rear of each lot where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Screening will be performed around above ground utility features.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Easement exhibits for each property will be available to the property owner after the presentation.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0526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335024"/>
            <a:ext cx="9144000" cy="120020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Franklin Street Improvements</a:t>
            </a:r>
            <a:br>
              <a:rPr lang="en-US" sz="2800" dirty="0" smtClean="0"/>
            </a:br>
            <a:r>
              <a:rPr lang="en-US" sz="2800" dirty="0" smtClean="0"/>
              <a:t>Public Meeting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0" y="2614477"/>
            <a:ext cx="9168914" cy="367512"/>
          </a:xfrm>
        </p:spPr>
        <p:txBody>
          <a:bodyPr>
            <a:normAutofit/>
          </a:bodyPr>
          <a:lstStyle/>
          <a:p>
            <a:r>
              <a:rPr lang="en-US" dirty="0" smtClean="0"/>
              <a:t>DIVISION OF ENGINEERING</a:t>
            </a:r>
            <a:endParaRPr lang="en-US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0" y="3055144"/>
            <a:ext cx="9168914" cy="367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Tx/>
              <a:buNone/>
              <a:defRPr sz="1400" kern="1200">
                <a:solidFill>
                  <a:srgbClr val="7F7F7F"/>
                </a:solidFill>
                <a:latin typeface="Tahoma"/>
                <a:ea typeface="+mn-ea"/>
                <a:cs typeface="Tahoma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/>
                <a:ea typeface="+mn-ea"/>
                <a:cs typeface="Tahoma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/>
                <a:ea typeface="+mn-ea"/>
                <a:cs typeface="Tahoma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/>
                <a:ea typeface="+mn-ea"/>
                <a:cs typeface="Tahoma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Tahoma"/>
                <a:ea typeface="+mn-ea"/>
                <a:cs typeface="Tahoma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April 20, 2022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853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PROJECT TIMELINES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32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ESTIMATED PROJECT TIMELINES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09027" y="745470"/>
            <a:ext cx="773918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Utility Burial Project (Phase 1)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On-going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Design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on-going for Electrical &amp; Communications 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Began April 2022 – Acquisition of easements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2022 – Complete acquisition of easements 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2022 – Begin Electrical &amp; Communications burial work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2023 – Complete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Electrical &amp; Communications burial work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Franklin Street Improvements Project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 – Design on-going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 – Begin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 – Complete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06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NEIGHBORHOOD FEEDBACK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7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8320" y="740664"/>
            <a:ext cx="7469527" cy="4041648"/>
          </a:xfrm>
        </p:spPr>
        <p:txBody>
          <a:bodyPr>
            <a:normAutofit/>
          </a:bodyPr>
          <a:lstStyle/>
          <a:p>
            <a:r>
              <a:rPr lang="en-US" sz="2300" b="1" u="sng" dirty="0" smtClean="0"/>
              <a:t>Resident survey regarding design elements</a:t>
            </a:r>
          </a:p>
          <a:p>
            <a:endParaRPr lang="en-US" sz="2300" b="1" u="sng" dirty="0"/>
          </a:p>
          <a:p>
            <a:r>
              <a:rPr lang="en-US" sz="2300" b="1" u="sng" dirty="0" smtClean="0"/>
              <a:t>Responses on comment cards</a:t>
            </a:r>
          </a:p>
          <a:p>
            <a:r>
              <a:rPr lang="en-US" dirty="0" smtClean="0"/>
              <a:t>One survey response is allowed per household. All comments are welcome.</a:t>
            </a:r>
          </a:p>
          <a:p>
            <a:r>
              <a:rPr lang="en-US" dirty="0" smtClean="0"/>
              <a:t>Survey’s will be hand delivered to each address tomorrow. </a:t>
            </a:r>
          </a:p>
          <a:p>
            <a:endParaRPr lang="en-US" sz="1100" dirty="0" smtClean="0"/>
          </a:p>
          <a:p>
            <a:r>
              <a:rPr lang="en-US" b="1" u="sng" dirty="0" smtClean="0"/>
              <a:t>Replies must be postmarked on or before May </a:t>
            </a:r>
            <a:r>
              <a:rPr lang="en-US" b="1" u="sng" dirty="0" smtClean="0"/>
              <a:t>16, </a:t>
            </a:r>
            <a:r>
              <a:rPr lang="en-US" b="1" u="sng" dirty="0" smtClean="0"/>
              <a:t>2022.</a:t>
            </a:r>
          </a:p>
          <a:p>
            <a:endParaRPr lang="en-US" sz="1000" b="1" u="sng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WANT YOUR FEEDBACK!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09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622" y="1067900"/>
            <a:ext cx="5355689" cy="332323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/>
              <a:t>May </a:t>
            </a:r>
            <a:r>
              <a:rPr lang="en-US" sz="1900" dirty="0" smtClean="0"/>
              <a:t>16, </a:t>
            </a:r>
            <a:r>
              <a:rPr lang="en-US" sz="1900" dirty="0" smtClean="0"/>
              <a:t>2022 - Comments &amp; comment cards  MUST be postmarked by May </a:t>
            </a:r>
            <a:r>
              <a:rPr lang="en-US" sz="1900" dirty="0" smtClean="0"/>
              <a:t>16, </a:t>
            </a:r>
            <a:r>
              <a:rPr lang="en-US" sz="1900" dirty="0" smtClean="0"/>
              <a:t>2022.</a:t>
            </a:r>
          </a:p>
          <a:p>
            <a:pPr marL="919163" lvl="1" indent="-342900">
              <a:buFont typeface="Arial" panose="020B0604020202020204" pitchFamily="34" charset="0"/>
              <a:buChar char="•"/>
            </a:pPr>
            <a:r>
              <a:rPr lang="en-US" sz="1500" dirty="0" smtClean="0"/>
              <a:t>Comments and survey results will be reviewed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/>
              <a:t>May </a:t>
            </a:r>
            <a:r>
              <a:rPr lang="en-US" sz="1900" dirty="0" smtClean="0"/>
              <a:t>25</a:t>
            </a:r>
            <a:r>
              <a:rPr lang="en-US" sz="1900" dirty="0" smtClean="0"/>
              <a:t>, </a:t>
            </a:r>
            <a:r>
              <a:rPr lang="en-US" sz="1900" dirty="0" smtClean="0"/>
              <a:t>2022 – Letter to residents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/>
              <a:t>June 13</a:t>
            </a:r>
            <a:r>
              <a:rPr lang="en-US" sz="1900" dirty="0" smtClean="0"/>
              <a:t>, </a:t>
            </a:r>
            <a:r>
              <a:rPr lang="en-US" sz="1900" dirty="0" smtClean="0"/>
              <a:t>2022 – Presentation to Council for final design decision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/>
              <a:t>Watch for updated information on Dublin’s website.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pic>
        <p:nvPicPr>
          <p:cNvPr id="1026" name="Picture 2" descr="http://dubnet.dublinohiousa.gov/2015/wp-content/uploads/2014/10/Dublin_Logo_BrandingPag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8312" y="1320181"/>
            <a:ext cx="2375413" cy="156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00300" y="3009544"/>
            <a:ext cx="2811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DublinOhioUSA.gov/</a:t>
            </a:r>
            <a:r>
              <a:rPr lang="en-US" sz="1400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franklinstreet</a:t>
            </a:r>
            <a:endParaRPr lang="en-US" sz="1400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671" y="916190"/>
            <a:ext cx="8252731" cy="358924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you have </a:t>
            </a:r>
            <a:r>
              <a:rPr lang="en-US" dirty="0" smtClean="0"/>
              <a:t>any further </a:t>
            </a:r>
            <a:r>
              <a:rPr lang="en-US" dirty="0"/>
              <a:t>questions please </a:t>
            </a:r>
            <a:r>
              <a:rPr lang="en-US" dirty="0" smtClean="0"/>
              <a:t>contact either:</a:t>
            </a:r>
          </a:p>
          <a:p>
            <a:pPr marL="301943" lvl="1" indent="0">
              <a:buNone/>
            </a:pPr>
            <a:r>
              <a:rPr lang="en-US" dirty="0" smtClean="0"/>
              <a:t>Brian Gable at </a:t>
            </a:r>
            <a:r>
              <a:rPr lang="en-US" dirty="0" smtClean="0">
                <a:solidFill>
                  <a:srgbClr val="00B050"/>
                </a:solidFill>
              </a:rPr>
              <a:t>614.410.4641</a:t>
            </a:r>
            <a:r>
              <a:rPr lang="en-US" dirty="0" smtClean="0"/>
              <a:t> or </a:t>
            </a:r>
            <a:r>
              <a:rPr lang="en-US" dirty="0" smtClean="0">
                <a:hlinkClick r:id="rId3"/>
              </a:rPr>
              <a:t>bgable@dublin.oh.us</a:t>
            </a:r>
            <a:r>
              <a:rPr lang="en-US" dirty="0" smtClean="0"/>
              <a:t> </a:t>
            </a:r>
            <a:endParaRPr lang="en-US" dirty="0"/>
          </a:p>
          <a:p>
            <a:pPr marL="301943" lvl="1" indent="0">
              <a:buNone/>
            </a:pPr>
            <a:r>
              <a:rPr lang="en-US" dirty="0" smtClean="0"/>
              <a:t>Ken Richardson at </a:t>
            </a:r>
            <a:r>
              <a:rPr lang="en-US" dirty="0" smtClean="0">
                <a:solidFill>
                  <a:srgbClr val="00B050"/>
                </a:solidFill>
              </a:rPr>
              <a:t>614.410.4631</a:t>
            </a:r>
            <a:r>
              <a:rPr lang="en-US" dirty="0" smtClean="0"/>
              <a:t> or </a:t>
            </a:r>
            <a:r>
              <a:rPr lang="en-US" dirty="0"/>
              <a:t>e-mail </a:t>
            </a:r>
            <a:r>
              <a:rPr lang="en-US" dirty="0" smtClean="0">
                <a:hlinkClick r:id="rId4"/>
              </a:rPr>
              <a:t>krichardson@dublin.oh.us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For updates:</a:t>
            </a:r>
          </a:p>
          <a:p>
            <a:pPr marL="301943" lvl="1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DublinOhioUSA.gov/</a:t>
            </a:r>
            <a:r>
              <a:rPr lang="en-US" dirty="0" err="1" smtClean="0">
                <a:solidFill>
                  <a:srgbClr val="00B050"/>
                </a:solidFill>
              </a:rPr>
              <a:t>franklinstreet</a:t>
            </a:r>
            <a:endParaRPr lang="en-US" dirty="0" smtClean="0">
              <a:solidFill>
                <a:srgbClr val="00B050"/>
              </a:solidFill>
            </a:endParaRPr>
          </a:p>
          <a:p>
            <a:pPr marL="301943" lvl="1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Nextdoor.com 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 smtClean="0"/>
          </a:p>
          <a:p>
            <a:r>
              <a:rPr lang="en-US" u="sng" dirty="0" smtClean="0"/>
              <a:t>Thank you</a:t>
            </a:r>
            <a:r>
              <a:rPr lang="en-US" dirty="0" smtClean="0"/>
              <a:t> for attending tonight’s meeting.</a:t>
            </a:r>
            <a:endParaRPr lang="en-US" dirty="0"/>
          </a:p>
          <a:p>
            <a:endParaRPr lang="en-US" dirty="0"/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QUESTIONS OR COMMENTS?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131" y="3377501"/>
            <a:ext cx="314112" cy="3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054" y="1554260"/>
            <a:ext cx="4661233" cy="2697018"/>
          </a:xfrm>
        </p:spPr>
        <p:txBody>
          <a:bodyPr>
            <a:normAutofit/>
          </a:bodyPr>
          <a:lstStyle/>
          <a:p>
            <a:r>
              <a:rPr lang="en-US" b="1" dirty="0" smtClean="0"/>
              <a:t>Agenda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Project updates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Utility burial updates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Project timelines</a:t>
            </a:r>
            <a:endParaRPr lang="en-US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Neighborhood feedback</a:t>
            </a:r>
            <a:endParaRPr lang="en-US" dirty="0"/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FRANKLIN STREET IMPROVEMENTS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7978" y="91439"/>
            <a:ext cx="2196905" cy="461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6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 smtClean="0"/>
              <a:t>PROJECT UPDATES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43007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597" y="916190"/>
            <a:ext cx="5822462" cy="3589240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Reconstruction of Franklin Street from Sells Alley to Waterford Drive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</a:t>
            </a:r>
            <a:r>
              <a:rPr lang="en-US" sz="2200" dirty="0" smtClean="0"/>
              <a:t>mprovements include:</a:t>
            </a:r>
          </a:p>
          <a:p>
            <a:pPr marL="919163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Reconstruction of the roadway</a:t>
            </a:r>
          </a:p>
          <a:p>
            <a:pPr marL="919163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Sidewalk &amp; ADA Ramps</a:t>
            </a:r>
          </a:p>
          <a:p>
            <a:pPr marL="919163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Street trees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Utility burial in related project prior to street improvement project</a:t>
            </a:r>
          </a:p>
          <a:p>
            <a:endParaRPr lang="en-US" sz="2200" dirty="0" smtClean="0"/>
          </a:p>
          <a:p>
            <a:r>
              <a:rPr lang="en-US" sz="2600" b="1" dirty="0" smtClean="0"/>
              <a:t>Project Rationale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Address utility burial impacts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Pedestrian enhancement requests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Franklin </a:t>
            </a:r>
            <a:r>
              <a:rPr lang="en-US" sz="2200" dirty="0"/>
              <a:t>Street scheduled for roadway maintenance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68059" y="1919756"/>
            <a:ext cx="1748230" cy="158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82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ROADWAY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1661" y="1133230"/>
            <a:ext cx="4345353" cy="3282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99" y="1133230"/>
            <a:ext cx="3962400" cy="328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64675" y="1274823"/>
            <a:ext cx="4221473" cy="2829033"/>
          </a:xfrm>
        </p:spPr>
        <p:txBody>
          <a:bodyPr numCol="1">
            <a:normAutofit/>
          </a:bodyPr>
          <a:lstStyle/>
          <a:p>
            <a:r>
              <a:rPr lang="en-US" b="1" u="sng" dirty="0" smtClean="0"/>
              <a:t>Current Roadway:</a:t>
            </a:r>
          </a:p>
          <a:p>
            <a:pPr marL="342900" indent="-342900">
              <a:buFontTx/>
              <a:buChar char="-"/>
            </a:pPr>
            <a:r>
              <a:rPr lang="en-US" sz="1800" dirty="0" smtClean="0"/>
              <a:t>20-28 foot wide paved roadway</a:t>
            </a:r>
          </a:p>
          <a:p>
            <a:pPr marL="342900" indent="-342900">
              <a:buFontTx/>
              <a:buChar char="-"/>
            </a:pPr>
            <a:r>
              <a:rPr lang="en-US" sz="1800" dirty="0" smtClean="0"/>
              <a:t>No pedestrian facilities</a:t>
            </a:r>
          </a:p>
          <a:p>
            <a:pPr marL="342900" indent="-342900">
              <a:buFontTx/>
              <a:buChar char="-"/>
            </a:pPr>
            <a:r>
              <a:rPr lang="en-US" sz="1800" dirty="0" smtClean="0"/>
              <a:t>On-street parking on both sides</a:t>
            </a:r>
          </a:p>
          <a:p>
            <a:pPr marL="342900" indent="-342900">
              <a:buFontTx/>
              <a:buChar char="-"/>
            </a:pPr>
            <a:r>
              <a:rPr lang="en-US" sz="1800" dirty="0" smtClean="0"/>
              <a:t>AEP-owned and maintained street lights at various locations</a:t>
            </a:r>
          </a:p>
          <a:p>
            <a:pPr marL="342900" indent="-342900">
              <a:buFontTx/>
              <a:buChar char="-"/>
            </a:pPr>
            <a:r>
              <a:rPr lang="en-US" sz="1800" dirty="0" smtClean="0"/>
              <a:t>Street trees at various locations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ROADWAY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5549" y="1487153"/>
            <a:ext cx="3408947" cy="240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2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RESULTS (DECEMBER 2021)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806235" y="1197853"/>
            <a:ext cx="8236424" cy="2794117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Tx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/>
                <a:ea typeface="+mn-ea"/>
                <a:cs typeface="Tahoma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/>
                <a:ea typeface="+mn-ea"/>
                <a:cs typeface="Tahoma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/>
                <a:ea typeface="+mn-ea"/>
                <a:cs typeface="Tahoma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/>
                <a:ea typeface="+mn-ea"/>
                <a:cs typeface="Tahoma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Char char="•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/>
                <a:ea typeface="+mn-ea"/>
                <a:cs typeface="Tahoma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B050"/>
                </a:solidFill>
              </a:rPr>
              <a:t>1. Sidewalks (20): </a:t>
            </a:r>
            <a:endParaRPr lang="en-US" dirty="0" smtClean="0">
              <a:solidFill>
                <a:srgbClr val="00B050"/>
              </a:solidFill>
            </a:endParaRPr>
          </a:p>
          <a:p>
            <a:pPr marL="301943" lvl="1" indent="0">
              <a:buFont typeface="Arial"/>
              <a:buNone/>
            </a:pPr>
            <a:r>
              <a:rPr lang="en-US" sz="1600" dirty="0" smtClean="0"/>
              <a:t>50% for sidewalks, </a:t>
            </a:r>
          </a:p>
          <a:p>
            <a:pPr marL="301943" lvl="1" indent="0">
              <a:buFont typeface="Arial"/>
              <a:buNone/>
            </a:pPr>
            <a:r>
              <a:rPr lang="en-US" sz="1600" dirty="0" smtClean="0"/>
              <a:t>40% against, </a:t>
            </a:r>
          </a:p>
          <a:p>
            <a:pPr marL="301943" lvl="1" indent="0">
              <a:buFont typeface="Arial"/>
              <a:buNone/>
            </a:pPr>
            <a:r>
              <a:rPr lang="en-US" sz="1600" dirty="0" smtClean="0"/>
              <a:t>10% no preference</a:t>
            </a:r>
          </a:p>
          <a:p>
            <a:pPr marL="301943" lvl="1" indent="0">
              <a:buFont typeface="Arial"/>
              <a:buNone/>
            </a:pPr>
            <a:r>
              <a:rPr lang="en-US" sz="1600" dirty="0" smtClean="0"/>
              <a:t>	</a:t>
            </a:r>
          </a:p>
          <a:p>
            <a:pPr marL="301943" lvl="1" indent="0">
              <a:buFont typeface="Arial"/>
              <a:buNone/>
            </a:pPr>
            <a:endParaRPr lang="en-US" dirty="0" smtClean="0"/>
          </a:p>
          <a:p>
            <a:r>
              <a:rPr lang="en-US" sz="1800" dirty="0" smtClean="0">
                <a:solidFill>
                  <a:srgbClr val="00B050"/>
                </a:solidFill>
              </a:rPr>
              <a:t>2. Sidewalk location (10):</a:t>
            </a:r>
            <a:endParaRPr lang="en-US" dirty="0" smtClean="0">
              <a:solidFill>
                <a:srgbClr val="00B050"/>
              </a:solidFill>
            </a:endParaRPr>
          </a:p>
          <a:p>
            <a:pPr marL="301943" lvl="1" indent="0">
              <a:buFont typeface="Arial"/>
              <a:buNone/>
            </a:pPr>
            <a:r>
              <a:rPr lang="en-US" sz="1600" dirty="0" smtClean="0"/>
              <a:t>80% for both</a:t>
            </a:r>
          </a:p>
          <a:p>
            <a:pPr marL="301943" lvl="1" indent="0">
              <a:buFont typeface="Arial"/>
              <a:buNone/>
            </a:pPr>
            <a:endParaRPr lang="en-US" dirty="0"/>
          </a:p>
          <a:p>
            <a:pPr marL="301943" lvl="1" indent="0">
              <a:buFont typeface="Arial"/>
              <a:buNone/>
            </a:pPr>
            <a:endParaRPr lang="en-US" dirty="0" smtClean="0"/>
          </a:p>
          <a:p>
            <a:r>
              <a:rPr lang="en-US" sz="1800" dirty="0" smtClean="0">
                <a:solidFill>
                  <a:srgbClr val="00B050"/>
                </a:solidFill>
              </a:rPr>
              <a:t>3. On-street parking (20):</a:t>
            </a:r>
            <a:endParaRPr lang="en-US" dirty="0" smtClean="0">
              <a:solidFill>
                <a:srgbClr val="00B050"/>
              </a:solidFill>
            </a:endParaRPr>
          </a:p>
          <a:p>
            <a:pPr marL="301943" lvl="1" indent="0">
              <a:buFont typeface="Arial"/>
              <a:buNone/>
            </a:pPr>
            <a:r>
              <a:rPr lang="en-US" sz="1600" dirty="0" smtClean="0"/>
              <a:t>40% for both, </a:t>
            </a:r>
          </a:p>
          <a:p>
            <a:pPr marL="301943" lvl="1" indent="0">
              <a:buFont typeface="Arial"/>
              <a:buNone/>
            </a:pPr>
            <a:r>
              <a:rPr lang="en-US" sz="1600" dirty="0" smtClean="0"/>
              <a:t>30% for one side, </a:t>
            </a:r>
          </a:p>
          <a:p>
            <a:pPr marL="301943" lvl="1" indent="0">
              <a:buFont typeface="Arial"/>
              <a:buNone/>
            </a:pPr>
            <a:r>
              <a:rPr lang="en-US" sz="1600" dirty="0" smtClean="0"/>
              <a:t>15% for no parking, </a:t>
            </a:r>
          </a:p>
          <a:p>
            <a:pPr marL="301943" lvl="1" indent="0">
              <a:buFont typeface="Arial"/>
              <a:buNone/>
            </a:pPr>
            <a:r>
              <a:rPr lang="en-US" sz="1600" dirty="0" smtClean="0"/>
              <a:t>15% no preference </a:t>
            </a:r>
          </a:p>
          <a:p>
            <a:pPr marL="301943" lvl="1" indent="0">
              <a:buFont typeface="Arial"/>
              <a:buNone/>
            </a:pPr>
            <a:endParaRPr lang="en-US" dirty="0" smtClean="0"/>
          </a:p>
          <a:p>
            <a:r>
              <a:rPr lang="en-US" sz="1800" dirty="0" smtClean="0">
                <a:solidFill>
                  <a:srgbClr val="00B050"/>
                </a:solidFill>
              </a:rPr>
              <a:t>4. Burial of overhead utility lines (20):</a:t>
            </a:r>
            <a:endParaRPr lang="en-US" dirty="0" smtClean="0">
              <a:solidFill>
                <a:srgbClr val="00B050"/>
              </a:solidFill>
            </a:endParaRPr>
          </a:p>
          <a:p>
            <a:pPr marL="301943" lvl="1" indent="0">
              <a:buFont typeface="Arial"/>
              <a:buNone/>
            </a:pPr>
            <a:r>
              <a:rPr lang="en-US" sz="1600" dirty="0" smtClean="0"/>
              <a:t>80% for burial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0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MODIFICATIONS FROM RESIDENT FEEDBACK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678690" y="905582"/>
            <a:ext cx="8215218" cy="3887092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Tx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/>
                <a:ea typeface="+mn-ea"/>
                <a:cs typeface="Tahoma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/>
                <a:ea typeface="+mn-ea"/>
                <a:cs typeface="Tahoma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/>
                <a:ea typeface="+mn-ea"/>
                <a:cs typeface="Tahoma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/>
                <a:ea typeface="+mn-ea"/>
                <a:cs typeface="Tahoma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130000"/>
              <a:buFont typeface="Arial"/>
              <a:buChar char="•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Tahoma"/>
                <a:ea typeface="+mn-ea"/>
                <a:cs typeface="Tahoma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Transformer location</a:t>
            </a:r>
          </a:p>
          <a:p>
            <a:pPr marL="862013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transformers moved to rear of property where feasible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Roadway width reduction</a:t>
            </a:r>
          </a:p>
          <a:p>
            <a:pPr marL="862013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Current designs propose further roadway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Vehicle speeds</a:t>
            </a:r>
          </a:p>
          <a:p>
            <a:pPr marL="862013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Roadway designs proposed promote a self-enforcing roadway for vehicle speeds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Sidewalk locations, widths, and materials</a:t>
            </a:r>
          </a:p>
          <a:p>
            <a:pPr marL="862013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Sidewalk designs adjusted based on resident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Tree lawn widths</a:t>
            </a:r>
          </a:p>
          <a:p>
            <a:pPr marL="862013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adjusted to fit roadway and sidewalk widths while allowing for additional street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Parking locations</a:t>
            </a:r>
          </a:p>
          <a:p>
            <a:pPr marL="862013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adjusted dependent upon roadway width feedback</a:t>
            </a:r>
          </a:p>
        </p:txBody>
      </p:sp>
    </p:spTree>
    <p:extLst>
      <p:ext uri="{BB962C8B-B14F-4D97-AF65-F5344CB8AC3E}">
        <p14:creationId xmlns:p14="http://schemas.microsoft.com/office/powerpoint/2010/main" val="37601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3196</TotalTime>
  <Words>897</Words>
  <Application>Microsoft Office PowerPoint</Application>
  <PresentationFormat>On-screen Show (16:9)</PresentationFormat>
  <Paragraphs>190</Paragraphs>
  <Slides>25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Wingdings</vt:lpstr>
      <vt:lpstr>Tahoma</vt:lpstr>
      <vt:lpstr>Symbol</vt:lpstr>
      <vt:lpstr>Arial</vt:lpstr>
      <vt:lpstr>Waveform</vt:lpstr>
      <vt:lpstr>WELCOME  Franklin Street Improvements Public Meeting</vt:lpstr>
      <vt:lpstr>Franklin Street Improvements Public Meeting</vt:lpstr>
      <vt:lpstr>FRANKLIN STREET IMPROVEMENTS</vt:lpstr>
      <vt:lpstr>PROJECT UPDATES</vt:lpstr>
      <vt:lpstr>PROJECT OVERVIEW</vt:lpstr>
      <vt:lpstr>CURRENT ROADWAY</vt:lpstr>
      <vt:lpstr>CURRENT ROADWAY</vt:lpstr>
      <vt:lpstr>SURVEY RESULTS (DECEMBER 2021)</vt:lpstr>
      <vt:lpstr>PROJECT MODIFICATIONS FROM RESIDENT FEEDBACK</vt:lpstr>
      <vt:lpstr>PROPOSED ROADWAY OPTIONS – DESIGN</vt:lpstr>
      <vt:lpstr>PROJECT OVERVIEW – DESIGN #1</vt:lpstr>
      <vt:lpstr>PROJECT OVERVIEW – DESIGN #2</vt:lpstr>
      <vt:lpstr>PARKING EFFECTS – DESIGN #1</vt:lpstr>
      <vt:lpstr>PARKING EFFECTS – DESIGN #2</vt:lpstr>
      <vt:lpstr>UTILITY BURIAL UPDATES</vt:lpstr>
      <vt:lpstr>UTILITY BURIAL OVERVIEW</vt:lpstr>
      <vt:lpstr>UTILITY BURIAL OVERVIEW</vt:lpstr>
      <vt:lpstr>UTILITY BURIAL OVERVIEW – EASEMENT EXAMPLES</vt:lpstr>
      <vt:lpstr>UTILITY BURIAL - EASEMENTS</vt:lpstr>
      <vt:lpstr>PROJECT TIMELINES</vt:lpstr>
      <vt:lpstr>ESTIMATED PROJECT TIMELINES</vt:lpstr>
      <vt:lpstr>NEIGHBORHOOD FEEDBACK</vt:lpstr>
      <vt:lpstr>WE WANT YOUR FEEDBACK!</vt:lpstr>
      <vt:lpstr>WHAT’S NEXT?</vt:lpstr>
      <vt:lpstr> QUESTIONS OR COMMENTS? </vt:lpstr>
    </vt:vector>
  </TitlesOfParts>
  <Company>City of Dublin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Bruce Edwards</dc:creator>
  <cp:lastModifiedBy>Brian Gable</cp:lastModifiedBy>
  <cp:revision>314</cp:revision>
  <cp:lastPrinted>2022-04-20T21:38:15Z</cp:lastPrinted>
  <dcterms:created xsi:type="dcterms:W3CDTF">2016-08-23T02:18:37Z</dcterms:created>
  <dcterms:modified xsi:type="dcterms:W3CDTF">2022-05-11T14:47:04Z</dcterms:modified>
</cp:coreProperties>
</file>